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3" r:id="rId2"/>
    <p:sldId id="551" r:id="rId3"/>
    <p:sldId id="579" r:id="rId4"/>
    <p:sldId id="580" r:id="rId5"/>
    <p:sldId id="581" r:id="rId6"/>
    <p:sldId id="586" r:id="rId7"/>
    <p:sldId id="583" r:id="rId8"/>
    <p:sldId id="584" r:id="rId9"/>
    <p:sldId id="585" r:id="rId10"/>
    <p:sldId id="587" r:id="rId11"/>
    <p:sldId id="589" r:id="rId12"/>
    <p:sldId id="590" r:id="rId13"/>
    <p:sldId id="591" r:id="rId14"/>
    <p:sldId id="588" r:id="rId15"/>
    <p:sldId id="592" r:id="rId16"/>
    <p:sldId id="593" r:id="rId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0"/>
    <p:restoredTop sz="69245"/>
  </p:normalViewPr>
  <p:slideViewPr>
    <p:cSldViewPr snapToGrid="0" snapToObjects="1">
      <p:cViewPr varScale="1">
        <p:scale>
          <a:sx n="106" d="100"/>
          <a:sy n="106" d="100"/>
        </p:scale>
        <p:origin x="184" y="800"/>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5/17/24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5/17/24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10533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coursebook has all the session </a:t>
            </a:r>
            <a:r>
              <a:rPr lang="en-US" dirty="0" err="1"/>
              <a:t>powerpoints</a:t>
            </a:r>
            <a:r>
              <a:rPr lang="en-US" dirty="0"/>
              <a:t> as well as an appendix that has some additional resources</a:t>
            </a:r>
          </a:p>
          <a:p>
            <a:endParaRPr lang="en-US" dirty="0"/>
          </a:p>
          <a:p>
            <a:r>
              <a:rPr lang="en-US" dirty="0"/>
              <a:t>Cheat sheets are concise one or two page documents that you can use as a quick reference. we'll be referring to these during the sessions. They are also easily </a:t>
            </a:r>
            <a:r>
              <a:rPr lang="en-US" dirty="0" err="1"/>
              <a:t>googlable</a:t>
            </a:r>
            <a:r>
              <a:rPr lang="en-US" dirty="0"/>
              <a:t> and available through the help menu in </a:t>
            </a:r>
            <a:r>
              <a:rPr lang="en-US" dirty="0" err="1"/>
              <a:t>Rstudio</a:t>
            </a:r>
            <a:r>
              <a:rPr lang="en-US" dirty="0"/>
              <a:t>. There is also a one page Useful resources document with links to free online resources like textbooks, videos and courses.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13459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learned a bit about us and how this is all going to work, let's find out a little bit about you</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948503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1513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7655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here just to give you a quick introduction after which we'll dive right into the meat of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59193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62382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mn-lt"/>
                <a:ea typeface="Arial"/>
                <a:cs typeface="Arial"/>
                <a:sym typeface="Arial"/>
              </a:rPr>
              <a:t>Joseph Rudolf, MD is the medical director for the automated core laboratory at ARUP Laboratories in Salt Lake City, Utah.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lang="en-US" strike="noStrike" dirty="0">
              <a:latin typeface="+mn-lt"/>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33183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Patrick Mathias, MD, PhD, is the Associate Medical Director of the Informatics Division in the Department of Laboratory Medicine at the University of Washington School of Medicine.</a:t>
            </a:r>
            <a:r>
              <a:rPr lang="en-US" strike="noStrike" dirty="0">
                <a:solidFill>
                  <a:schemeClr val="bg1"/>
                </a:solidFill>
              </a:rPr>
              <a:t> </a:t>
            </a:r>
            <a:r>
              <a:rPr lang="en-US"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421740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Amrom</a:t>
            </a:r>
            <a:r>
              <a:rPr lang="en-US" dirty="0"/>
              <a:t> Obstfeld MD, PhD is the Medical Director of the Division of Pathology Informatics at Children’s Hospital of Philadelphia. In this role he leads the development of analytic tools to aid in quality management and operations, interfaces with other groups throughout the hospital on informatics initiatives.  He also designs and implements informatics educational experiences for pathology trainees and faculty at the University of Pennsylvania.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52236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Stephan Kadauke, MD, PhD is an Assistant Professor of Pathology and Lab Medicine at the Children’s Hospital of Philadelphia where he is the Associate Director of the Cell and Gene Therapy Lab. He leads the Cell and Gene Therapy Informatics group which builds and deploys predictive models and other data products for the care of children who receive bone marrow transplants and other cell therapies.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313805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that you've met us let's discuss for a moment how this workshop</a:t>
            </a:r>
            <a:r>
              <a:rPr lang="en-US" baseline="0" dirty="0"/>
              <a:t> is going to work</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3031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5/17/24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 Database Workshop </a:t>
            </a:r>
          </a:p>
        </p:txBody>
      </p:sp>
      <p:sp>
        <p:nvSpPr>
          <p:cNvPr id="3" name="Subtitle 2"/>
          <p:cNvSpPr>
            <a:spLocks noGrp="1"/>
          </p:cNvSpPr>
          <p:nvPr>
            <p:ph type="subTitle" idx="1"/>
          </p:nvPr>
        </p:nvSpPr>
        <p:spPr>
          <a:xfrm>
            <a:off x="8610599" y="4804013"/>
            <a:ext cx="3467669" cy="1673756"/>
          </a:xfrm>
        </p:spPr>
        <p:txBody>
          <a:bodyPr>
            <a:normAutofit/>
          </a:bodyPr>
          <a:lstStyle/>
          <a:p>
            <a:endParaRPr lang="en-US" sz="3200" dirty="0"/>
          </a:p>
          <a:p>
            <a:r>
              <a:rPr lang="en-US" sz="3200" dirty="0"/>
              <a:t>API R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Workshop Workflow</a:t>
            </a:r>
          </a:p>
        </p:txBody>
      </p:sp>
    </p:spTree>
    <p:extLst>
      <p:ext uri="{BB962C8B-B14F-4D97-AF65-F5344CB8AC3E}">
        <p14:creationId xmlns:p14="http://schemas.microsoft.com/office/powerpoint/2010/main" val="121786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6D91B8-F1CC-2354-682C-2765397027BE}"/>
              </a:ext>
            </a:extLst>
          </p:cNvPr>
          <p:cNvPicPr>
            <a:picLocks noChangeAspect="1"/>
          </p:cNvPicPr>
          <p:nvPr/>
        </p:nvPicPr>
        <p:blipFill>
          <a:blip r:embed="rId2"/>
          <a:stretch>
            <a:fillRect/>
          </a:stretch>
        </p:blipFill>
        <p:spPr>
          <a:xfrm>
            <a:off x="1447800" y="4338040"/>
            <a:ext cx="4156550" cy="2343951"/>
          </a:xfrm>
          <a:prstGeom prst="rect">
            <a:avLst/>
          </a:prstGeom>
          <a:ln w="6350">
            <a:solidFill>
              <a:schemeClr val="tx2"/>
            </a:solidFill>
          </a:ln>
        </p:spPr>
      </p:pic>
      <p:sp>
        <p:nvSpPr>
          <p:cNvPr id="2" name="Title 1">
            <a:extLst>
              <a:ext uri="{FF2B5EF4-FFF2-40B4-BE49-F238E27FC236}">
                <a16:creationId xmlns:a16="http://schemas.microsoft.com/office/drawing/2014/main" id="{6EEAE7FB-9E59-B9CA-4551-A0AA1C6DFA21}"/>
              </a:ext>
            </a:extLst>
          </p:cNvPr>
          <p:cNvSpPr>
            <a:spLocks noGrp="1"/>
          </p:cNvSpPr>
          <p:nvPr>
            <p:ph type="title"/>
          </p:nvPr>
        </p:nvSpPr>
        <p:spPr/>
        <p:txBody>
          <a:bodyPr/>
          <a:lstStyle/>
          <a:p>
            <a:r>
              <a:rPr lang="en-US" dirty="0"/>
              <a:t>Sessions</a:t>
            </a:r>
          </a:p>
        </p:txBody>
      </p:sp>
      <p:pic>
        <p:nvPicPr>
          <p:cNvPr id="4" name="Picture 4" descr="A picture containing graphical user interface&#10;&#10;Description automatically generated">
            <a:extLst>
              <a:ext uri="{FF2B5EF4-FFF2-40B4-BE49-F238E27FC236}">
                <a16:creationId xmlns:a16="http://schemas.microsoft.com/office/drawing/2014/main" id="{4E1FCD14-C0ED-848F-9493-2C98D113BF69}"/>
              </a:ext>
            </a:extLst>
          </p:cNvPr>
          <p:cNvPicPr>
            <a:picLocks noChangeAspect="1"/>
          </p:cNvPicPr>
          <p:nvPr/>
        </p:nvPicPr>
        <p:blipFill>
          <a:blip r:embed="rId3"/>
          <a:stretch>
            <a:fillRect/>
          </a:stretch>
        </p:blipFill>
        <p:spPr>
          <a:xfrm>
            <a:off x="1447800" y="1670193"/>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pic>
        <p:nvPicPr>
          <p:cNvPr id="5" name="Google Shape;350;p29">
            <a:extLst>
              <a:ext uri="{FF2B5EF4-FFF2-40B4-BE49-F238E27FC236}">
                <a16:creationId xmlns:a16="http://schemas.microsoft.com/office/drawing/2014/main" id="{6E259A35-E6A3-262E-899D-D86B17978A6B}"/>
              </a:ext>
            </a:extLst>
          </p:cNvPr>
          <p:cNvPicPr preferRelativeResize="0"/>
          <p:nvPr/>
        </p:nvPicPr>
        <p:blipFill rotWithShape="1">
          <a:blip r:embed="rId4">
            <a:alphaModFix/>
          </a:blip>
          <a:srcRect l="50910"/>
          <a:stretch/>
        </p:blipFill>
        <p:spPr>
          <a:xfrm>
            <a:off x="6206509" y="1672554"/>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 name="Freeform 6">
            <a:extLst>
              <a:ext uri="{FF2B5EF4-FFF2-40B4-BE49-F238E27FC236}">
                <a16:creationId xmlns:a16="http://schemas.microsoft.com/office/drawing/2014/main" id="{345FFF05-86EE-1181-244F-C24FC546ED32}"/>
              </a:ext>
            </a:extLst>
          </p:cNvPr>
          <p:cNvSpPr/>
          <p:nvPr/>
        </p:nvSpPr>
        <p:spPr>
          <a:xfrm rot="5400000">
            <a:off x="5633737" y="2293629"/>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8" name="Right Arrow 7">
            <a:extLst>
              <a:ext uri="{FF2B5EF4-FFF2-40B4-BE49-F238E27FC236}">
                <a16:creationId xmlns:a16="http://schemas.microsoft.com/office/drawing/2014/main" id="{F819DB00-2047-BEE7-9DA4-522123DFB22D}"/>
              </a:ext>
            </a:extLst>
          </p:cNvPr>
          <p:cNvSpPr/>
          <p:nvPr/>
        </p:nvSpPr>
        <p:spPr>
          <a:xfrm rot="5400000">
            <a:off x="3138621" y="3974423"/>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9" name="Freeform 8">
            <a:extLst>
              <a:ext uri="{FF2B5EF4-FFF2-40B4-BE49-F238E27FC236}">
                <a16:creationId xmlns:a16="http://schemas.microsoft.com/office/drawing/2014/main" id="{2F39CF15-BBF0-6370-8EF8-3A0E0A210F9C}"/>
              </a:ext>
            </a:extLst>
          </p:cNvPr>
          <p:cNvSpPr/>
          <p:nvPr/>
        </p:nvSpPr>
        <p:spPr>
          <a:xfrm rot="5400000">
            <a:off x="5633737" y="4192047"/>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33425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75BA-1CD9-9DEC-1EC1-A230407AADAC}"/>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4413F1A5-B0FE-C2C8-4AA6-675F749D4882}"/>
              </a:ext>
            </a:extLst>
          </p:cNvPr>
          <p:cNvSpPr>
            <a:spLocks noGrp="1"/>
          </p:cNvSpPr>
          <p:nvPr>
            <p:ph sz="half" idx="1"/>
          </p:nvPr>
        </p:nvSpPr>
        <p:spPr/>
        <p:txBody>
          <a:bodyPr>
            <a:normAutofit/>
          </a:bodyPr>
          <a:lstStyle/>
          <a:p>
            <a:pPr marL="0" indent="0">
              <a:buNone/>
            </a:pPr>
            <a:r>
              <a:rPr lang="en-US" dirty="0"/>
              <a:t>Too Hard? </a:t>
            </a:r>
          </a:p>
          <a:p>
            <a:pPr marL="457200" indent="-457200">
              <a:buFont typeface="+mj-lt"/>
              <a:buAutoNum type="arabicPeriod"/>
            </a:pPr>
            <a:r>
              <a:rPr lang="en-US" dirty="0"/>
              <a:t>Ask a Neighbor</a:t>
            </a:r>
          </a:p>
          <a:p>
            <a:pPr marL="457200" indent="-457200">
              <a:buFont typeface="+mj-lt"/>
              <a:buAutoNum type="arabicPeriod"/>
            </a:pPr>
            <a:r>
              <a:rPr lang="en-US" dirty="0"/>
              <a:t>Ask an Instructor</a:t>
            </a:r>
          </a:p>
          <a:p>
            <a:pPr marL="457200" indent="-457200">
              <a:buFont typeface="+mj-lt"/>
              <a:buAutoNum type="arabicPeriod"/>
            </a:pPr>
            <a:r>
              <a:rPr lang="en-US" dirty="0"/>
              <a:t>If you're not done </a:t>
            </a:r>
          </a:p>
          <a:p>
            <a:pPr marL="630936" lvl="1" indent="-457200"/>
            <a:r>
              <a:rPr lang="en-US" dirty="0"/>
              <a:t>Don’ t worry </a:t>
            </a:r>
          </a:p>
          <a:p>
            <a:pPr marL="630936" lvl="1" indent="-457200"/>
            <a:r>
              <a:rPr lang="en-US" dirty="0"/>
              <a:t>Exercises will be reviewed</a:t>
            </a:r>
          </a:p>
          <a:p>
            <a:pPr marL="630936" lvl="1" indent="-457200"/>
            <a:r>
              <a:rPr lang="en-US" dirty="0"/>
              <a:t>Fill in along with Presenter</a:t>
            </a:r>
          </a:p>
          <a:p>
            <a:pPr marL="630936" lvl="1" indent="-457200"/>
            <a:r>
              <a:rPr lang="en-US" dirty="0"/>
              <a:t>All answers are in the files in the answer folder</a:t>
            </a:r>
          </a:p>
        </p:txBody>
      </p:sp>
      <p:sp>
        <p:nvSpPr>
          <p:cNvPr id="5" name="Content Placeholder 4">
            <a:extLst>
              <a:ext uri="{FF2B5EF4-FFF2-40B4-BE49-F238E27FC236}">
                <a16:creationId xmlns:a16="http://schemas.microsoft.com/office/drawing/2014/main" id="{BFDB5B59-B7CD-C235-E521-3B0A999292C5}"/>
              </a:ext>
            </a:extLst>
          </p:cNvPr>
          <p:cNvSpPr>
            <a:spLocks noGrp="1"/>
          </p:cNvSpPr>
          <p:nvPr>
            <p:ph sz="half" idx="2"/>
          </p:nvPr>
        </p:nvSpPr>
        <p:spPr/>
        <p:txBody>
          <a:bodyPr>
            <a:normAutofit/>
          </a:bodyPr>
          <a:lstStyle/>
          <a:p>
            <a:pPr marL="0" indent="0">
              <a:buNone/>
            </a:pPr>
            <a:r>
              <a:rPr lang="en-US" dirty="0"/>
              <a:t>Too Easy?</a:t>
            </a:r>
          </a:p>
          <a:p>
            <a:pPr marL="457200" indent="-457200">
              <a:buFont typeface="+mj-lt"/>
              <a:buAutoNum type="arabicPeriod"/>
            </a:pPr>
            <a:r>
              <a:rPr lang="en-US" dirty="0"/>
              <a:t>Help your Neighbor</a:t>
            </a:r>
          </a:p>
          <a:p>
            <a:pPr marL="457200" indent="-457200">
              <a:buFont typeface="+mj-lt"/>
              <a:buAutoNum type="arabicPeriod"/>
            </a:pPr>
            <a:r>
              <a:rPr lang="en-US" dirty="0"/>
              <a:t>Play!</a:t>
            </a:r>
          </a:p>
          <a:p>
            <a:pPr marL="630936" lvl="1" indent="-457200"/>
            <a:r>
              <a:rPr lang="en-US" dirty="0"/>
              <a:t>Modify the code – see what happens</a:t>
            </a:r>
          </a:p>
        </p:txBody>
      </p:sp>
    </p:spTree>
    <p:extLst>
      <p:ext uri="{BB962C8B-B14F-4D97-AF65-F5344CB8AC3E}">
        <p14:creationId xmlns:p14="http://schemas.microsoft.com/office/powerpoint/2010/main" val="62848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9194-43A6-DB27-44F6-A99F311F525B}"/>
              </a:ext>
            </a:extLst>
          </p:cNvPr>
          <p:cNvSpPr>
            <a:spLocks noGrp="1"/>
          </p:cNvSpPr>
          <p:nvPr>
            <p:ph type="title"/>
          </p:nvPr>
        </p:nvSpPr>
        <p:spPr/>
        <p:txBody>
          <a:bodyPr/>
          <a:lstStyle/>
          <a:p>
            <a:r>
              <a:rPr lang="en-US" dirty="0"/>
              <a:t>Workshop Coursebook</a:t>
            </a:r>
          </a:p>
        </p:txBody>
      </p:sp>
      <p:sp>
        <p:nvSpPr>
          <p:cNvPr id="4" name="Content Placeholder 3">
            <a:extLst>
              <a:ext uri="{FF2B5EF4-FFF2-40B4-BE49-F238E27FC236}">
                <a16:creationId xmlns:a16="http://schemas.microsoft.com/office/drawing/2014/main" id="{684C2A07-349F-0AAF-BE3C-6A1E0E92002C}"/>
              </a:ext>
            </a:extLst>
          </p:cNvPr>
          <p:cNvSpPr>
            <a:spLocks noGrp="1"/>
          </p:cNvSpPr>
          <p:nvPr>
            <p:ph sz="half" idx="1"/>
          </p:nvPr>
        </p:nvSpPr>
        <p:spPr/>
        <p:txBody>
          <a:bodyPr/>
          <a:lstStyle/>
          <a:p>
            <a:r>
              <a:rPr lang="en-US" dirty="0"/>
              <a:t>Print out of all slides</a:t>
            </a:r>
          </a:p>
          <a:p>
            <a:r>
              <a:rPr lang="en-US" dirty="0"/>
              <a:t>Appendix</a:t>
            </a:r>
          </a:p>
          <a:p>
            <a:pPr lvl="1"/>
            <a:r>
              <a:rPr lang="en-US" dirty="0"/>
              <a:t>Cheat sheets </a:t>
            </a:r>
          </a:p>
          <a:p>
            <a:pPr lvl="1"/>
            <a:r>
              <a:rPr lang="en-US" dirty="0"/>
              <a:t>Useful resources</a:t>
            </a:r>
          </a:p>
          <a:p>
            <a:pPr marL="0" indent="0">
              <a:buNone/>
            </a:pPr>
            <a:endParaRPr lang="en-US" dirty="0"/>
          </a:p>
          <a:p>
            <a:pPr marL="0" indent="0">
              <a:buNone/>
            </a:pPr>
            <a:endParaRPr lang="en-US" dirty="0"/>
          </a:p>
        </p:txBody>
      </p:sp>
      <p:pic>
        <p:nvPicPr>
          <p:cNvPr id="6" name="Content Placeholder 5">
            <a:extLst>
              <a:ext uri="{FF2B5EF4-FFF2-40B4-BE49-F238E27FC236}">
                <a16:creationId xmlns:a16="http://schemas.microsoft.com/office/drawing/2014/main" id="{89B68BF0-8D8E-F4F4-5C2F-1845B49033CE}"/>
              </a:ext>
            </a:extLst>
          </p:cNvPr>
          <p:cNvPicPr>
            <a:picLocks noGrp="1" noChangeAspect="1"/>
          </p:cNvPicPr>
          <p:nvPr>
            <p:ph sz="half" idx="2"/>
          </p:nvPr>
        </p:nvPicPr>
        <p:blipFill>
          <a:blip r:embed="rId3"/>
          <a:stretch>
            <a:fillRect/>
          </a:stretch>
        </p:blipFill>
        <p:spPr>
          <a:xfrm>
            <a:off x="7632765" y="1417637"/>
            <a:ext cx="3111435" cy="4022725"/>
          </a:xfrm>
          <a:prstGeom prst="rect">
            <a:avLst/>
          </a:prstGeom>
        </p:spPr>
      </p:pic>
    </p:spTree>
    <p:extLst>
      <p:ext uri="{BB962C8B-B14F-4D97-AF65-F5344CB8AC3E}">
        <p14:creationId xmlns:p14="http://schemas.microsoft.com/office/powerpoint/2010/main" val="293335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B3F9-333C-65E2-9206-827741E6BEF8}"/>
              </a:ext>
            </a:extLst>
          </p:cNvPr>
          <p:cNvSpPr>
            <a:spLocks noGrp="1"/>
          </p:cNvSpPr>
          <p:nvPr>
            <p:ph type="title"/>
          </p:nvPr>
        </p:nvSpPr>
        <p:spPr/>
        <p:txBody>
          <a:bodyPr/>
          <a:lstStyle/>
          <a:p>
            <a:r>
              <a:rPr lang="en-US" dirty="0"/>
              <a:t>Who Are You?</a:t>
            </a:r>
          </a:p>
        </p:txBody>
      </p:sp>
    </p:spTree>
    <p:extLst>
      <p:ext uri="{BB962C8B-B14F-4D97-AF65-F5344CB8AC3E}">
        <p14:creationId xmlns:p14="http://schemas.microsoft.com/office/powerpoint/2010/main" val="377629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5411-42E4-FBBB-B355-565DB572E51E}"/>
              </a:ext>
            </a:extLst>
          </p:cNvPr>
          <p:cNvSpPr>
            <a:spLocks noGrp="1"/>
          </p:cNvSpPr>
          <p:nvPr>
            <p:ph type="title"/>
          </p:nvPr>
        </p:nvSpPr>
        <p:spPr/>
        <p:txBody>
          <a:bodyPr/>
          <a:lstStyle/>
          <a:p>
            <a:r>
              <a:rPr lang="en-US" dirty="0"/>
              <a:t>Your Turn #1 </a:t>
            </a:r>
          </a:p>
        </p:txBody>
      </p:sp>
      <p:sp>
        <p:nvSpPr>
          <p:cNvPr id="3" name="Text Placeholder 2">
            <a:extLst>
              <a:ext uri="{FF2B5EF4-FFF2-40B4-BE49-F238E27FC236}">
                <a16:creationId xmlns:a16="http://schemas.microsoft.com/office/drawing/2014/main" id="{B57E7D23-B5C5-5F97-D727-7915CC7E032E}"/>
              </a:ext>
            </a:extLst>
          </p:cNvPr>
          <p:cNvSpPr>
            <a:spLocks noGrp="1"/>
          </p:cNvSpPr>
          <p:nvPr>
            <p:ph type="body" sz="quarter" idx="13"/>
          </p:nvPr>
        </p:nvSpPr>
        <p:spPr/>
        <p:txBody>
          <a:bodyPr>
            <a:normAutofit fontScale="70000" lnSpcReduction="20000"/>
          </a:bodyPr>
          <a:lstStyle/>
          <a:p>
            <a:pPr marL="0" indent="0" algn="ctr">
              <a:buNone/>
            </a:pPr>
            <a:r>
              <a:rPr lang="en-US" dirty="0"/>
              <a:t>Introduce yourself to your neighbors.</a:t>
            </a:r>
          </a:p>
          <a:p>
            <a:pPr marL="0" indent="0">
              <a:buNone/>
            </a:pPr>
            <a:endParaRPr lang="en-US" dirty="0"/>
          </a:p>
          <a:p>
            <a:pPr marL="0" indent="0" algn="ctr">
              <a:buNone/>
            </a:pPr>
            <a:r>
              <a:rPr lang="en-US" dirty="0"/>
              <a:t>Who are you?</a:t>
            </a:r>
          </a:p>
          <a:p>
            <a:pPr marL="0" indent="0" algn="ctr">
              <a:buNone/>
            </a:pPr>
            <a:r>
              <a:rPr lang="en-US" dirty="0"/>
              <a:t>Where are you from?</a:t>
            </a:r>
          </a:p>
          <a:p>
            <a:pPr marL="0" indent="0" algn="ctr">
              <a:buNone/>
            </a:pPr>
            <a:r>
              <a:rPr lang="en-US" dirty="0"/>
              <a:t>Why are you here?</a:t>
            </a:r>
          </a:p>
          <a:p>
            <a:pPr marL="0" indent="0" algn="ctr">
              <a:buNone/>
            </a:pPr>
            <a:r>
              <a:rPr lang="en-US" dirty="0"/>
              <a:t>What is your background with R?</a:t>
            </a:r>
          </a:p>
        </p:txBody>
      </p:sp>
    </p:spTree>
    <p:extLst>
      <p:ext uri="{BB962C8B-B14F-4D97-AF65-F5344CB8AC3E}">
        <p14:creationId xmlns:p14="http://schemas.microsoft.com/office/powerpoint/2010/main" val="2794724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DE4A7-84EC-B19A-9EAA-36E7F6552956}"/>
              </a:ext>
            </a:extLst>
          </p:cNvPr>
          <p:cNvSpPr>
            <a:spLocks noGrp="1"/>
          </p:cNvSpPr>
          <p:nvPr>
            <p:ph type="title"/>
          </p:nvPr>
        </p:nvSpPr>
        <p:spPr/>
        <p:txBody>
          <a:bodyPr/>
          <a:lstStyle/>
          <a:p>
            <a:r>
              <a:rPr lang="en-US" dirty="0"/>
              <a:t>Final Tips</a:t>
            </a:r>
          </a:p>
        </p:txBody>
      </p:sp>
      <p:sp>
        <p:nvSpPr>
          <p:cNvPr id="6" name="Content Placeholder 5">
            <a:extLst>
              <a:ext uri="{FF2B5EF4-FFF2-40B4-BE49-F238E27FC236}">
                <a16:creationId xmlns:a16="http://schemas.microsoft.com/office/drawing/2014/main" id="{6F125B46-BC5E-1F4F-EA7F-4238A25588C7}"/>
              </a:ext>
            </a:extLst>
          </p:cNvPr>
          <p:cNvSpPr>
            <a:spLocks noGrp="1"/>
          </p:cNvSpPr>
          <p:nvPr>
            <p:ph idx="1"/>
          </p:nvPr>
        </p:nvSpPr>
        <p:spPr/>
        <p:txBody>
          <a:bodyPr/>
          <a:lstStyle/>
          <a:p>
            <a:pPr marL="0" indent="0">
              <a:buNone/>
            </a:pPr>
            <a:r>
              <a:rPr lang="en-US" dirty="0"/>
              <a:t>The best way to learn to code is by doing</a:t>
            </a:r>
          </a:p>
          <a:p>
            <a:pPr marL="0" indent="0">
              <a:buNone/>
            </a:pPr>
            <a:r>
              <a:rPr lang="en-US" dirty="0"/>
              <a:t>Practice is key! </a:t>
            </a:r>
          </a:p>
        </p:txBody>
      </p:sp>
    </p:spTree>
    <p:extLst>
      <p:ext uri="{BB962C8B-B14F-4D97-AF65-F5344CB8AC3E}">
        <p14:creationId xmlns:p14="http://schemas.microsoft.com/office/powerpoint/2010/main" val="324009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Course Introduction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14B3-1D8D-80D2-13C5-FB56C647B7B2}"/>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89B4D9F-8E5F-D09B-F183-C3FC49810EC3}"/>
              </a:ext>
            </a:extLst>
          </p:cNvPr>
          <p:cNvSpPr>
            <a:spLocks noGrp="1"/>
          </p:cNvSpPr>
          <p:nvPr>
            <p:ph idx="1"/>
          </p:nvPr>
        </p:nvSpPr>
        <p:spPr/>
        <p:txBody>
          <a:bodyPr>
            <a:normAutofit/>
          </a:bodyPr>
          <a:lstStyle/>
          <a:p>
            <a:pPr algn="ctr"/>
            <a:endParaRPr lang="en-US" sz="4400" dirty="0"/>
          </a:p>
          <a:p>
            <a:pPr algn="ctr"/>
            <a:r>
              <a:rPr lang="en-US" sz="4400" dirty="0"/>
              <a:t>Build practical skills to make database connections and query data in R</a:t>
            </a:r>
          </a:p>
        </p:txBody>
      </p:sp>
    </p:spTree>
    <p:extLst>
      <p:ext uri="{BB962C8B-B14F-4D97-AF65-F5344CB8AC3E}">
        <p14:creationId xmlns:p14="http://schemas.microsoft.com/office/powerpoint/2010/main" val="56551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28C8-3FE1-F338-1F2B-D675E7D2C6A0}"/>
              </a:ext>
            </a:extLst>
          </p:cNvPr>
          <p:cNvSpPr>
            <a:spLocks noGrp="1"/>
          </p:cNvSpPr>
          <p:nvPr>
            <p:ph type="title"/>
          </p:nvPr>
        </p:nvSpPr>
        <p:spPr/>
        <p:txBody>
          <a:bodyPr/>
          <a:lstStyle/>
          <a:p>
            <a:r>
              <a:rPr lang="en-US" dirty="0"/>
              <a:t>Schedule</a:t>
            </a:r>
          </a:p>
        </p:txBody>
      </p:sp>
      <p:graphicFrame>
        <p:nvGraphicFramePr>
          <p:cNvPr id="5" name="Content Placeholder 4">
            <a:extLst>
              <a:ext uri="{FF2B5EF4-FFF2-40B4-BE49-F238E27FC236}">
                <a16:creationId xmlns:a16="http://schemas.microsoft.com/office/drawing/2014/main" id="{2643FD3E-B3D3-A634-01F7-4298DD75BDBF}"/>
              </a:ext>
            </a:extLst>
          </p:cNvPr>
          <p:cNvGraphicFramePr>
            <a:graphicFrameLocks noGrp="1"/>
          </p:cNvGraphicFramePr>
          <p:nvPr>
            <p:ph idx="1"/>
            <p:extLst>
              <p:ext uri="{D42A27DB-BD31-4B8C-83A1-F6EECF244321}">
                <p14:modId xmlns:p14="http://schemas.microsoft.com/office/powerpoint/2010/main" val="3416833530"/>
              </p:ext>
            </p:extLst>
          </p:nvPr>
        </p:nvGraphicFramePr>
        <p:xfrm>
          <a:off x="1023938" y="2286000"/>
          <a:ext cx="9720261" cy="2865120"/>
        </p:xfrm>
        <a:graphic>
          <a:graphicData uri="http://schemas.openxmlformats.org/drawingml/2006/table">
            <a:tbl>
              <a:tblPr firstRow="1" bandRow="1">
                <a:tableStyleId>{5C22544A-7EE6-4342-B048-85BDC9FD1C3A}</a:tableStyleId>
              </a:tblPr>
              <a:tblGrid>
                <a:gridCol w="1833562">
                  <a:extLst>
                    <a:ext uri="{9D8B030D-6E8A-4147-A177-3AD203B41FA5}">
                      <a16:colId xmlns:a16="http://schemas.microsoft.com/office/drawing/2014/main" val="1494974435"/>
                    </a:ext>
                  </a:extLst>
                </a:gridCol>
                <a:gridCol w="5143500">
                  <a:extLst>
                    <a:ext uri="{9D8B030D-6E8A-4147-A177-3AD203B41FA5}">
                      <a16:colId xmlns:a16="http://schemas.microsoft.com/office/drawing/2014/main" val="1448703120"/>
                    </a:ext>
                  </a:extLst>
                </a:gridCol>
                <a:gridCol w="2743199">
                  <a:extLst>
                    <a:ext uri="{9D8B030D-6E8A-4147-A177-3AD203B41FA5}">
                      <a16:colId xmlns:a16="http://schemas.microsoft.com/office/drawing/2014/main" val="879349598"/>
                    </a:ext>
                  </a:extLst>
                </a:gridCol>
              </a:tblGrid>
              <a:tr h="370840">
                <a:tc>
                  <a:txBody>
                    <a:bodyPr/>
                    <a:lstStyle/>
                    <a:p>
                      <a:r>
                        <a:rPr lang="en-US" dirty="0"/>
                        <a:t>Time</a:t>
                      </a:r>
                    </a:p>
                  </a:txBody>
                  <a:tcPr/>
                </a:tc>
                <a:tc>
                  <a:txBody>
                    <a:bodyPr/>
                    <a:lstStyle/>
                    <a:p>
                      <a:r>
                        <a:rPr lang="en-US" dirty="0"/>
                        <a:t>Session</a:t>
                      </a:r>
                    </a:p>
                  </a:txBody>
                  <a:tcPr/>
                </a:tc>
                <a:tc>
                  <a:txBody>
                    <a:bodyPr/>
                    <a:lstStyle/>
                    <a:p>
                      <a:r>
                        <a:rPr lang="en-US" dirty="0"/>
                        <a:t>Instructor</a:t>
                      </a:r>
                    </a:p>
                  </a:txBody>
                  <a:tcPr/>
                </a:tc>
                <a:extLst>
                  <a:ext uri="{0D108BD9-81ED-4DB2-BD59-A6C34878D82A}">
                    <a16:rowId xmlns:a16="http://schemas.microsoft.com/office/drawing/2014/main" val="701630578"/>
                  </a:ext>
                </a:extLst>
              </a:tr>
              <a:tr h="370840">
                <a:tc>
                  <a:txBody>
                    <a:bodyPr/>
                    <a:lstStyle/>
                    <a:p>
                      <a:r>
                        <a:rPr lang="en-US" dirty="0"/>
                        <a:t>1:15 – 2:00 PM</a:t>
                      </a:r>
                    </a:p>
                  </a:txBody>
                  <a:tcPr/>
                </a:tc>
                <a:tc>
                  <a:txBody>
                    <a:bodyPr/>
                    <a:lstStyle/>
                    <a:p>
                      <a:r>
                        <a:rPr lang="en-US" dirty="0"/>
                        <a:t>Database Concepts Demystified</a:t>
                      </a:r>
                    </a:p>
                  </a:txBody>
                  <a:tcPr/>
                </a:tc>
                <a:tc>
                  <a:txBody>
                    <a:bodyPr/>
                    <a:lstStyle/>
                    <a:p>
                      <a:r>
                        <a:rPr lang="en-US" dirty="0"/>
                        <a:t>Joseph Rudolf MD</a:t>
                      </a:r>
                    </a:p>
                  </a:txBody>
                  <a:tcPr/>
                </a:tc>
                <a:extLst>
                  <a:ext uri="{0D108BD9-81ED-4DB2-BD59-A6C34878D82A}">
                    <a16:rowId xmlns:a16="http://schemas.microsoft.com/office/drawing/2014/main" val="1933332773"/>
                  </a:ext>
                </a:extLst>
              </a:tr>
              <a:tr h="370840">
                <a:tc>
                  <a:txBody>
                    <a:bodyPr/>
                    <a:lstStyle/>
                    <a:p>
                      <a:r>
                        <a:rPr lang="en-US" dirty="0"/>
                        <a:t>2:00 – 2:45 PM</a:t>
                      </a:r>
                    </a:p>
                  </a:txBody>
                  <a:tcPr/>
                </a:tc>
                <a:tc>
                  <a:txBody>
                    <a:bodyPr/>
                    <a:lstStyle/>
                    <a:p>
                      <a:r>
                        <a:rPr lang="en-US" dirty="0"/>
                        <a:t>Databases with R: A Marriage Made in the </a:t>
                      </a:r>
                      <a:r>
                        <a:rPr lang="en-US" dirty="0" err="1"/>
                        <a:t>Tidyverse</a:t>
                      </a:r>
                      <a:endParaRPr lang="en-US" dirty="0"/>
                    </a:p>
                  </a:txBody>
                  <a:tcPr/>
                </a:tc>
                <a:tc>
                  <a:txBody>
                    <a:bodyPr/>
                    <a:lstStyle/>
                    <a:p>
                      <a:r>
                        <a:rPr lang="en-US" dirty="0"/>
                        <a:t>Patrick Mathias MD PhD</a:t>
                      </a:r>
                    </a:p>
                  </a:txBody>
                  <a:tcPr/>
                </a:tc>
                <a:extLst>
                  <a:ext uri="{0D108BD9-81ED-4DB2-BD59-A6C34878D82A}">
                    <a16:rowId xmlns:a16="http://schemas.microsoft.com/office/drawing/2014/main" val="414272509"/>
                  </a:ext>
                </a:extLst>
              </a:tr>
              <a:tr h="370840">
                <a:tc>
                  <a:txBody>
                    <a:bodyPr/>
                    <a:lstStyle/>
                    <a:p>
                      <a:r>
                        <a:rPr lang="en-US" dirty="0"/>
                        <a:t>2:45 – 3:05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794603596"/>
                  </a:ext>
                </a:extLst>
              </a:tr>
              <a:tr h="370840">
                <a:tc>
                  <a:txBody>
                    <a:bodyPr/>
                    <a:lstStyle/>
                    <a:p>
                      <a:r>
                        <a:rPr lang="en-US" dirty="0"/>
                        <a:t>3:05 – 3:50 PM</a:t>
                      </a:r>
                    </a:p>
                  </a:txBody>
                  <a:tcPr/>
                </a:tc>
                <a:tc>
                  <a:txBody>
                    <a:bodyPr/>
                    <a:lstStyle/>
                    <a:p>
                      <a:r>
                        <a:rPr lang="en-US" dirty="0"/>
                        <a:t>Joining Forces: Data Merging Techniques in R</a:t>
                      </a:r>
                    </a:p>
                  </a:txBody>
                  <a:tcPr/>
                </a:tc>
                <a:tc>
                  <a:txBody>
                    <a:bodyPr/>
                    <a:lstStyle/>
                    <a:p>
                      <a:r>
                        <a:rPr lang="en-US" dirty="0" err="1"/>
                        <a:t>Amrom</a:t>
                      </a:r>
                      <a:r>
                        <a:rPr lang="en-US" dirty="0"/>
                        <a:t> Obstfeld MD PhD</a:t>
                      </a:r>
                    </a:p>
                  </a:txBody>
                  <a:tcPr/>
                </a:tc>
                <a:extLst>
                  <a:ext uri="{0D108BD9-81ED-4DB2-BD59-A6C34878D82A}">
                    <a16:rowId xmlns:a16="http://schemas.microsoft.com/office/drawing/2014/main" val="2694571611"/>
                  </a:ext>
                </a:extLst>
              </a:tr>
              <a:tr h="370840">
                <a:tc>
                  <a:txBody>
                    <a:bodyPr/>
                    <a:lstStyle/>
                    <a:p>
                      <a:r>
                        <a:rPr lang="en-US" dirty="0"/>
                        <a:t>3:50 – 4:00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3977277375"/>
                  </a:ext>
                </a:extLst>
              </a:tr>
              <a:tr h="370840">
                <a:tc>
                  <a:txBody>
                    <a:bodyPr/>
                    <a:lstStyle/>
                    <a:p>
                      <a:r>
                        <a:rPr lang="en-US" dirty="0"/>
                        <a:t>4:00 – 4:45 PM</a:t>
                      </a:r>
                    </a:p>
                  </a:txBody>
                  <a:tcPr/>
                </a:tc>
                <a:tc>
                  <a:txBody>
                    <a:bodyPr/>
                    <a:lstStyle/>
                    <a:p>
                      <a:r>
                        <a:rPr lang="en-US" dirty="0"/>
                        <a:t>Getting Your Feet Wet with Clinical Research Data with </a:t>
                      </a:r>
                      <a:r>
                        <a:rPr lang="en-US" dirty="0" err="1"/>
                        <a:t>REDCap</a:t>
                      </a:r>
                      <a:r>
                        <a:rPr lang="en-US" dirty="0"/>
                        <a:t> and R</a:t>
                      </a:r>
                    </a:p>
                  </a:txBody>
                  <a:tcPr/>
                </a:tc>
                <a:tc>
                  <a:txBody>
                    <a:bodyPr/>
                    <a:lstStyle/>
                    <a:p>
                      <a:r>
                        <a:rPr lang="en-US" dirty="0"/>
                        <a:t>Stephan Kadauke MD PhD</a:t>
                      </a:r>
                    </a:p>
                  </a:txBody>
                  <a:tcPr/>
                </a:tc>
                <a:extLst>
                  <a:ext uri="{0D108BD9-81ED-4DB2-BD59-A6C34878D82A}">
                    <a16:rowId xmlns:a16="http://schemas.microsoft.com/office/drawing/2014/main" val="870792805"/>
                  </a:ext>
                </a:extLst>
              </a:tr>
            </a:tbl>
          </a:graphicData>
        </a:graphic>
      </p:graphicFrame>
    </p:spTree>
    <p:extLst>
      <p:ext uri="{BB962C8B-B14F-4D97-AF65-F5344CB8AC3E}">
        <p14:creationId xmlns:p14="http://schemas.microsoft.com/office/powerpoint/2010/main" val="194465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Who Are We?</a:t>
            </a:r>
          </a:p>
        </p:txBody>
      </p:sp>
    </p:spTree>
    <p:extLst>
      <p:ext uri="{BB962C8B-B14F-4D97-AF65-F5344CB8AC3E}">
        <p14:creationId xmlns:p14="http://schemas.microsoft.com/office/powerpoint/2010/main" val="81388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1B54-CE80-4935-8A79-C5A4BB96AEE8}"/>
              </a:ext>
            </a:extLst>
          </p:cNvPr>
          <p:cNvSpPr>
            <a:spLocks noGrp="1"/>
          </p:cNvSpPr>
          <p:nvPr>
            <p:ph type="title"/>
          </p:nvPr>
        </p:nvSpPr>
        <p:spPr/>
        <p:txBody>
          <a:bodyPr/>
          <a:lstStyle/>
          <a:p>
            <a:r>
              <a:rPr lang="en-US" dirty="0"/>
              <a:t>Joseph Rudolf</a:t>
            </a:r>
          </a:p>
        </p:txBody>
      </p:sp>
      <p:sp>
        <p:nvSpPr>
          <p:cNvPr id="3" name="Content Placeholder 2">
            <a:extLst>
              <a:ext uri="{FF2B5EF4-FFF2-40B4-BE49-F238E27FC236}">
                <a16:creationId xmlns:a16="http://schemas.microsoft.com/office/drawing/2014/main" id="{3A63C709-0463-9AFF-FEAF-DB561852C4E4}"/>
              </a:ext>
            </a:extLst>
          </p:cNvPr>
          <p:cNvSpPr>
            <a:spLocks noGrp="1"/>
          </p:cNvSpPr>
          <p:nvPr>
            <p:ph sz="half" idx="1"/>
          </p:nvPr>
        </p:nvSpPr>
        <p:spPr/>
        <p:txBody>
          <a:bodyPr/>
          <a:lstStyle/>
          <a:p>
            <a:pPr marL="0" indent="0">
              <a:buNone/>
            </a:pPr>
            <a:r>
              <a:rPr lang="en-US" dirty="0"/>
              <a:t>Assistant Professor, Department of Pathology, University of Utah Medical School</a:t>
            </a:r>
          </a:p>
          <a:p>
            <a:pPr marL="0" indent="0">
              <a:buNone/>
            </a:pPr>
            <a:r>
              <a:rPr lang="en-US" dirty="0"/>
              <a:t>Medical Director, Automated Core Laboratory, ARUP Laboratories</a:t>
            </a:r>
          </a:p>
          <a:p>
            <a:pPr marL="0" indent="0">
              <a:buNone/>
            </a:pPr>
            <a:r>
              <a:rPr lang="en-US" dirty="0"/>
              <a:t>Medical Director, Clinical Informatics, ARUP Laboratories</a:t>
            </a:r>
          </a:p>
          <a:p>
            <a:endParaRPr lang="en-US" dirty="0"/>
          </a:p>
          <a:p>
            <a:endParaRPr lang="en-US" dirty="0"/>
          </a:p>
        </p:txBody>
      </p:sp>
      <p:pic>
        <p:nvPicPr>
          <p:cNvPr id="5" name="Content Placeholder 5">
            <a:extLst>
              <a:ext uri="{FF2B5EF4-FFF2-40B4-BE49-F238E27FC236}">
                <a16:creationId xmlns:a16="http://schemas.microsoft.com/office/drawing/2014/main" id="{F173A82C-80DD-5E04-70CA-E510A115BAC2}"/>
              </a:ext>
            </a:extLst>
          </p:cNvPr>
          <p:cNvPicPr>
            <a:picLocks noGrp="1" noChangeAspect="1"/>
          </p:cNvPicPr>
          <p:nvPr>
            <p:ph sz="half" idx="2"/>
          </p:nvPr>
        </p:nvPicPr>
        <p:blipFill>
          <a:blip r:embed="rId3"/>
          <a:stretch>
            <a:fillRect/>
          </a:stretch>
        </p:blipFill>
        <p:spPr>
          <a:xfrm>
            <a:off x="7527675" y="1016606"/>
            <a:ext cx="3216525" cy="4824788"/>
          </a:xfrm>
        </p:spPr>
      </p:pic>
    </p:spTree>
    <p:extLst>
      <p:ext uri="{BB962C8B-B14F-4D97-AF65-F5344CB8AC3E}">
        <p14:creationId xmlns:p14="http://schemas.microsoft.com/office/powerpoint/2010/main" val="56782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453C-22B0-D709-CC07-9DF13D6BAABE}"/>
              </a:ext>
            </a:extLst>
          </p:cNvPr>
          <p:cNvSpPr>
            <a:spLocks noGrp="1"/>
          </p:cNvSpPr>
          <p:nvPr>
            <p:ph type="title"/>
          </p:nvPr>
        </p:nvSpPr>
        <p:spPr/>
        <p:txBody>
          <a:bodyPr/>
          <a:lstStyle/>
          <a:p>
            <a:r>
              <a:rPr lang="en-US" dirty="0"/>
              <a:t>Patrick Mathias</a:t>
            </a:r>
          </a:p>
        </p:txBody>
      </p:sp>
      <p:sp>
        <p:nvSpPr>
          <p:cNvPr id="3" name="Content Placeholder 2">
            <a:extLst>
              <a:ext uri="{FF2B5EF4-FFF2-40B4-BE49-F238E27FC236}">
                <a16:creationId xmlns:a16="http://schemas.microsoft.com/office/drawing/2014/main" id="{A9301699-ABBD-A4CC-4B21-40A832260CCE}"/>
              </a:ext>
            </a:extLst>
          </p:cNvPr>
          <p:cNvSpPr>
            <a:spLocks noGrp="1"/>
          </p:cNvSpPr>
          <p:nvPr>
            <p:ph sz="half" idx="1"/>
          </p:nvPr>
        </p:nvSpPr>
        <p:spPr/>
        <p:txBody>
          <a:bodyPr/>
          <a:lstStyle/>
          <a:p>
            <a:pPr marL="0" indent="0">
              <a:buNone/>
            </a:pPr>
            <a:r>
              <a:rPr lang="en-US" dirty="0"/>
              <a:t>Associate Professor, Department of Laboratory Medicine and Pathology</a:t>
            </a:r>
          </a:p>
          <a:p>
            <a:pPr marL="0" indent="0">
              <a:buNone/>
            </a:pPr>
            <a:r>
              <a:rPr lang="en-US" dirty="0"/>
              <a:t>University of Washington School of Medicine</a:t>
            </a:r>
          </a:p>
          <a:p>
            <a:pPr marL="0" indent="0">
              <a:buNone/>
            </a:pPr>
            <a:r>
              <a:rPr lang="en-US" dirty="0"/>
              <a:t>Associate Medical Director, Laboratory Medicine and Pathology Informatics</a:t>
            </a:r>
          </a:p>
          <a:p>
            <a:pPr marL="0" indent="0">
              <a:buNone/>
            </a:pPr>
            <a:r>
              <a:rPr lang="en-US" dirty="0"/>
              <a:t>Vice Chair of Clinical Operations</a:t>
            </a:r>
          </a:p>
        </p:txBody>
      </p:sp>
      <p:pic>
        <p:nvPicPr>
          <p:cNvPr id="5" name="Google Shape;309;p23">
            <a:extLst>
              <a:ext uri="{FF2B5EF4-FFF2-40B4-BE49-F238E27FC236}">
                <a16:creationId xmlns:a16="http://schemas.microsoft.com/office/drawing/2014/main" id="{13507237-B45B-9D17-7B90-09A976DCF71D}"/>
              </a:ext>
            </a:extLst>
          </p:cNvPr>
          <p:cNvPicPr preferRelativeResize="0"/>
          <p:nvPr/>
        </p:nvPicPr>
        <p:blipFill>
          <a:blip r:embed="rId3">
            <a:alphaModFix/>
          </a:blip>
          <a:stretch>
            <a:fillRect/>
          </a:stretch>
        </p:blipFill>
        <p:spPr>
          <a:xfrm>
            <a:off x="7379888" y="1225984"/>
            <a:ext cx="3364312" cy="4406032"/>
          </a:xfrm>
          <a:prstGeom prst="rect">
            <a:avLst/>
          </a:prstGeom>
          <a:noFill/>
          <a:ln>
            <a:noFill/>
          </a:ln>
        </p:spPr>
      </p:pic>
    </p:spTree>
    <p:extLst>
      <p:ext uri="{BB962C8B-B14F-4D97-AF65-F5344CB8AC3E}">
        <p14:creationId xmlns:p14="http://schemas.microsoft.com/office/powerpoint/2010/main" val="14185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F243-36BF-CBA6-4B9F-536229A49436}"/>
              </a:ext>
            </a:extLst>
          </p:cNvPr>
          <p:cNvSpPr>
            <a:spLocks noGrp="1"/>
          </p:cNvSpPr>
          <p:nvPr>
            <p:ph type="title"/>
          </p:nvPr>
        </p:nvSpPr>
        <p:spPr/>
        <p:txBody>
          <a:bodyPr/>
          <a:lstStyle/>
          <a:p>
            <a:r>
              <a:rPr lang="en-US" dirty="0" err="1"/>
              <a:t>Amrom</a:t>
            </a:r>
            <a:r>
              <a:rPr lang="en-US" dirty="0"/>
              <a:t> Obstfeld</a:t>
            </a:r>
          </a:p>
        </p:txBody>
      </p:sp>
      <p:sp>
        <p:nvSpPr>
          <p:cNvPr id="3" name="Content Placeholder 2">
            <a:extLst>
              <a:ext uri="{FF2B5EF4-FFF2-40B4-BE49-F238E27FC236}">
                <a16:creationId xmlns:a16="http://schemas.microsoft.com/office/drawing/2014/main" id="{2F70987F-9E4F-7D31-3E5A-D9920904BE35}"/>
              </a:ext>
            </a:extLst>
          </p:cNvPr>
          <p:cNvSpPr>
            <a:spLocks noGrp="1"/>
          </p:cNvSpPr>
          <p:nvPr>
            <p:ph sz="half" idx="1"/>
          </p:nvPr>
        </p:nvSpPr>
        <p:spPr/>
        <p:txBody>
          <a:bodyPr/>
          <a:lstStyle/>
          <a:p>
            <a:pPr marL="0" indent="0">
              <a:buNone/>
            </a:pPr>
            <a:r>
              <a:rPr lang="en-US" dirty="0"/>
              <a:t>Associate Professor of Clinical Pathology and Laboratory Medicine</a:t>
            </a:r>
          </a:p>
          <a:p>
            <a:pPr marL="0" indent="0">
              <a:buNone/>
            </a:pPr>
            <a:r>
              <a:rPr lang="en-US" dirty="0"/>
              <a:t>University of Pennsylvania Perelman School of Medicine</a:t>
            </a:r>
          </a:p>
          <a:p>
            <a:pPr marL="0" indent="0">
              <a:buNone/>
            </a:pPr>
            <a:r>
              <a:rPr lang="en-US" dirty="0"/>
              <a:t>Director of Pathology Informatics</a:t>
            </a:r>
          </a:p>
          <a:p>
            <a:pPr marL="0" indent="0">
              <a:buNone/>
            </a:pPr>
            <a:r>
              <a:rPr lang="en-US" dirty="0"/>
              <a:t>Children's Hospital of Philadelphia</a:t>
            </a:r>
          </a:p>
        </p:txBody>
      </p:sp>
      <p:pic>
        <p:nvPicPr>
          <p:cNvPr id="5" name="Picture 4">
            <a:extLst>
              <a:ext uri="{FF2B5EF4-FFF2-40B4-BE49-F238E27FC236}">
                <a16:creationId xmlns:a16="http://schemas.microsoft.com/office/drawing/2014/main" id="{D6390CEC-5B02-80FE-3F96-C0CF77F4C799}"/>
              </a:ext>
            </a:extLst>
          </p:cNvPr>
          <p:cNvPicPr>
            <a:picLocks noChangeAspect="1"/>
          </p:cNvPicPr>
          <p:nvPr/>
        </p:nvPicPr>
        <p:blipFill>
          <a:blip r:embed="rId3"/>
          <a:stretch>
            <a:fillRect/>
          </a:stretch>
        </p:blipFill>
        <p:spPr>
          <a:xfrm>
            <a:off x="7564694" y="1306917"/>
            <a:ext cx="3179506" cy="4244165"/>
          </a:xfrm>
          <a:prstGeom prst="rect">
            <a:avLst/>
          </a:prstGeom>
        </p:spPr>
      </p:pic>
    </p:spTree>
    <p:extLst>
      <p:ext uri="{BB962C8B-B14F-4D97-AF65-F5344CB8AC3E}">
        <p14:creationId xmlns:p14="http://schemas.microsoft.com/office/powerpoint/2010/main" val="342617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1D60-460D-A0C5-A94A-4B958077DE2A}"/>
              </a:ext>
            </a:extLst>
          </p:cNvPr>
          <p:cNvSpPr>
            <a:spLocks noGrp="1"/>
          </p:cNvSpPr>
          <p:nvPr>
            <p:ph type="title"/>
          </p:nvPr>
        </p:nvSpPr>
        <p:spPr/>
        <p:txBody>
          <a:bodyPr/>
          <a:lstStyle/>
          <a:p>
            <a:r>
              <a:rPr lang="en-US" dirty="0"/>
              <a:t>Stephan </a:t>
            </a:r>
            <a:r>
              <a:rPr lang="en-US" dirty="0" err="1"/>
              <a:t>Kadauke</a:t>
            </a:r>
            <a:endParaRPr lang="en-US" dirty="0"/>
          </a:p>
        </p:txBody>
      </p:sp>
      <p:sp>
        <p:nvSpPr>
          <p:cNvPr id="3" name="Content Placeholder 2">
            <a:extLst>
              <a:ext uri="{FF2B5EF4-FFF2-40B4-BE49-F238E27FC236}">
                <a16:creationId xmlns:a16="http://schemas.microsoft.com/office/drawing/2014/main" id="{C7D5081A-D172-4253-A16C-6A507CE7C51F}"/>
              </a:ext>
            </a:extLst>
          </p:cNvPr>
          <p:cNvSpPr>
            <a:spLocks noGrp="1"/>
          </p:cNvSpPr>
          <p:nvPr>
            <p:ph sz="half" idx="1"/>
          </p:nvPr>
        </p:nvSpPr>
        <p:spPr/>
        <p:txBody>
          <a:bodyPr>
            <a:normAutofit/>
          </a:bodyPr>
          <a:lstStyle/>
          <a:p>
            <a:pPr marL="0" indent="0">
              <a:buNone/>
            </a:pPr>
            <a:r>
              <a:rPr lang="en-US" dirty="0"/>
              <a:t>Assistant Professor of Clinical Pathology and Laboratory Medicine</a:t>
            </a:r>
          </a:p>
          <a:p>
            <a:pPr marL="0" indent="0">
              <a:buNone/>
            </a:pPr>
            <a:r>
              <a:rPr lang="en-US" dirty="0"/>
              <a:t>University of Pennsylvania Perelman School of Medicine</a:t>
            </a:r>
          </a:p>
          <a:p>
            <a:pPr marL="0" indent="0">
              <a:buNone/>
            </a:pPr>
            <a:r>
              <a:rPr lang="en-US" dirty="0"/>
              <a:t>Associate Director of the Cell and Gene Therapy Laboratory </a:t>
            </a:r>
          </a:p>
          <a:p>
            <a:pPr marL="0" indent="0">
              <a:buNone/>
            </a:pPr>
            <a:r>
              <a:rPr lang="en-US" dirty="0"/>
              <a:t>Medical Director of Cell and Gene Therapy Informatics</a:t>
            </a:r>
          </a:p>
          <a:p>
            <a:pPr marL="0" indent="0">
              <a:buNone/>
            </a:pPr>
            <a:r>
              <a:rPr lang="en-US" dirty="0"/>
              <a:t>Children's Hospital of Philadelphia</a:t>
            </a:r>
          </a:p>
        </p:txBody>
      </p:sp>
      <p:pic>
        <p:nvPicPr>
          <p:cNvPr id="4" name="Picture 3">
            <a:extLst>
              <a:ext uri="{FF2B5EF4-FFF2-40B4-BE49-F238E27FC236}">
                <a16:creationId xmlns:a16="http://schemas.microsoft.com/office/drawing/2014/main" id="{14AC1FE1-C47C-E0FD-5D28-46D759248CBD}"/>
              </a:ext>
            </a:extLst>
          </p:cNvPr>
          <p:cNvPicPr>
            <a:picLocks noChangeAspect="1"/>
          </p:cNvPicPr>
          <p:nvPr/>
        </p:nvPicPr>
        <p:blipFill>
          <a:blip r:embed="rId3"/>
          <a:stretch>
            <a:fillRect/>
          </a:stretch>
        </p:blipFill>
        <p:spPr>
          <a:xfrm>
            <a:off x="6502899" y="1041166"/>
            <a:ext cx="4664973" cy="4775667"/>
          </a:xfrm>
          <a:prstGeom prst="rect">
            <a:avLst/>
          </a:prstGeom>
        </p:spPr>
      </p:pic>
    </p:spTree>
    <p:extLst>
      <p:ext uri="{BB962C8B-B14F-4D97-AF65-F5344CB8AC3E}">
        <p14:creationId xmlns:p14="http://schemas.microsoft.com/office/powerpoint/2010/main" val="1721608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19229</TotalTime>
  <Words>962</Words>
  <Application>Microsoft Macintosh PowerPoint</Application>
  <PresentationFormat>Widescreen</PresentationFormat>
  <Paragraphs>108</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Tw Cen MT</vt:lpstr>
      <vt:lpstr>Tw Cen MT Condensed</vt:lpstr>
      <vt:lpstr>Wingdings</vt:lpstr>
      <vt:lpstr>Wingdings 3</vt:lpstr>
      <vt:lpstr>Integral</vt:lpstr>
      <vt:lpstr>Welcome to R Database Workshop </vt:lpstr>
      <vt:lpstr>Course Introduction</vt:lpstr>
      <vt:lpstr>Goal</vt:lpstr>
      <vt:lpstr>Schedule</vt:lpstr>
      <vt:lpstr>Who Are We?</vt:lpstr>
      <vt:lpstr>Joseph Rudolf</vt:lpstr>
      <vt:lpstr>Patrick Mathias</vt:lpstr>
      <vt:lpstr>Amrom Obstfeld</vt:lpstr>
      <vt:lpstr>Stephan Kadauke</vt:lpstr>
      <vt:lpstr>Workshop Workflow</vt:lpstr>
      <vt:lpstr>Sessions</vt:lpstr>
      <vt:lpstr>Your Turns</vt:lpstr>
      <vt:lpstr>Workshop Coursebook</vt:lpstr>
      <vt:lpstr>Who Are You?</vt:lpstr>
      <vt:lpstr>Your Turn #1 </vt:lpstr>
      <vt:lpstr>Final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659</cp:revision>
  <cp:lastPrinted>2019-02-19T22:36:37Z</cp:lastPrinted>
  <dcterms:created xsi:type="dcterms:W3CDTF">2018-02-01T22:00:01Z</dcterms:created>
  <dcterms:modified xsi:type="dcterms:W3CDTF">2024-05-17T14:25:54Z</dcterms:modified>
</cp:coreProperties>
</file>